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86" r:id="rId3"/>
    <p:sldId id="287" r:id="rId4"/>
    <p:sldId id="290" r:id="rId5"/>
    <p:sldId id="316" r:id="rId6"/>
    <p:sldId id="317" r:id="rId7"/>
    <p:sldId id="293" r:id="rId8"/>
    <p:sldId id="289" r:id="rId9"/>
    <p:sldId id="294" r:id="rId10"/>
    <p:sldId id="295" r:id="rId11"/>
    <p:sldId id="296" r:id="rId12"/>
    <p:sldId id="288" r:id="rId13"/>
    <p:sldId id="348" r:id="rId14"/>
    <p:sldId id="361" r:id="rId15"/>
    <p:sldId id="349" r:id="rId16"/>
    <p:sldId id="327" r:id="rId17"/>
    <p:sldId id="352" r:id="rId18"/>
    <p:sldId id="351" r:id="rId19"/>
    <p:sldId id="350" r:id="rId20"/>
    <p:sldId id="356" r:id="rId21"/>
    <p:sldId id="306" r:id="rId22"/>
    <p:sldId id="345" r:id="rId23"/>
    <p:sldId id="360" r:id="rId24"/>
    <p:sldId id="346" r:id="rId25"/>
    <p:sldId id="328" r:id="rId26"/>
    <p:sldId id="311" r:id="rId27"/>
    <p:sldId id="315" r:id="rId28"/>
    <p:sldId id="258" r:id="rId2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6295" autoAdjust="0"/>
  </p:normalViewPr>
  <p:slideViewPr>
    <p:cSldViewPr snapToGrid="0" snapToObjects="1">
      <p:cViewPr varScale="1">
        <p:scale>
          <a:sx n="73" d="100"/>
          <a:sy n="73" d="100"/>
        </p:scale>
        <p:origin x="141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32080AB-0DF8-4916-B8BB-5C21571C31E5}" type="datetimeFigureOut">
              <a:rPr lang="en-US" smtClean="0"/>
              <a:t>9/2/2021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2EB3B90-F0F0-43E3-AFC1-6255548E491D}" type="slidenum">
              <a:rPr lang="en-US" smtClean="0"/>
              <a:t>‹#›</a:t>
            </a:fld>
            <a:endParaRPr lang="en-US"/>
          </a:p>
        </p:txBody>
      </p:sp>
    </p:spTree>
    <p:extLst>
      <p:ext uri="{BB962C8B-B14F-4D97-AF65-F5344CB8AC3E}">
        <p14:creationId xmlns:p14="http://schemas.microsoft.com/office/powerpoint/2010/main" val="3397007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F348CCA-3261-4AA6-899D-2CE85E6F34AC}" type="datetimeFigureOut">
              <a:rPr lang="en-US" smtClean="0"/>
              <a:t>9/2/2021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E54469D-49ED-4943-AF77-86B0E9500FA6}" type="slidenum">
              <a:rPr lang="en-US" smtClean="0"/>
              <a:t>‹#›</a:t>
            </a:fld>
            <a:endParaRPr lang="en-US" dirty="0"/>
          </a:p>
        </p:txBody>
      </p:sp>
    </p:spTree>
    <p:extLst>
      <p:ext uri="{BB962C8B-B14F-4D97-AF65-F5344CB8AC3E}">
        <p14:creationId xmlns:p14="http://schemas.microsoft.com/office/powerpoint/2010/main" val="119774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E9A1185-FB67-44F5-8F65-06534C7A4001}" type="slidenum">
              <a:rPr lang="en-US" smtClean="0"/>
              <a:pPr/>
              <a:t>10</a:t>
            </a:fld>
            <a:endParaRPr lang="en-US" dirty="0"/>
          </a:p>
        </p:txBody>
      </p:sp>
      <p:sp>
        <p:nvSpPr>
          <p:cNvPr id="31747" name="Rectangle 2"/>
          <p:cNvSpPr>
            <a:spLocks noGrp="1" noRot="1" noChangeAspect="1" noChangeArrowheads="1" noTextEdit="1"/>
          </p:cNvSpPr>
          <p:nvPr>
            <p:ph type="sldImg"/>
          </p:nvPr>
        </p:nvSpPr>
        <p:spPr>
          <a:xfrm>
            <a:off x="1216025" y="698500"/>
            <a:ext cx="4660900" cy="3495675"/>
          </a:xfrm>
          <a:ln/>
        </p:spPr>
      </p:sp>
      <p:sp>
        <p:nvSpPr>
          <p:cNvPr id="31748" name="Rectangle 3"/>
          <p:cNvSpPr>
            <a:spLocks noGrp="1" noChangeArrowheads="1"/>
          </p:cNvSpPr>
          <p:nvPr>
            <p:ph type="body" idx="1"/>
          </p:nvPr>
        </p:nvSpPr>
        <p:spPr>
          <a:xfrm>
            <a:off x="945982" y="4427223"/>
            <a:ext cx="5199686" cy="4271685"/>
          </a:xfrm>
          <a:noFill/>
          <a:ln/>
        </p:spPr>
        <p:txBody>
          <a:bodyPr/>
          <a:lstStyle/>
          <a:p>
            <a:pPr eaLnBrk="1" hangingPunct="1"/>
            <a:endParaRPr lang="en-US" dirty="0"/>
          </a:p>
        </p:txBody>
      </p:sp>
    </p:spTree>
    <p:extLst>
      <p:ext uri="{BB962C8B-B14F-4D97-AF65-F5344CB8AC3E}">
        <p14:creationId xmlns:p14="http://schemas.microsoft.com/office/powerpoint/2010/main" val="294784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788C58B-5C2E-457E-886C-CA343624856C}" type="slidenum">
              <a:rPr lang="en-US" smtClean="0"/>
              <a:pPr/>
              <a:t>11</a:t>
            </a:fld>
            <a:endParaRPr lang="en-US" dirty="0"/>
          </a:p>
        </p:txBody>
      </p:sp>
      <p:sp>
        <p:nvSpPr>
          <p:cNvPr id="32771" name="Rectangle 2"/>
          <p:cNvSpPr>
            <a:spLocks noGrp="1" noRot="1" noChangeAspect="1" noChangeArrowheads="1" noTextEdit="1"/>
          </p:cNvSpPr>
          <p:nvPr>
            <p:ph type="sldImg"/>
          </p:nvPr>
        </p:nvSpPr>
        <p:spPr>
          <a:xfrm>
            <a:off x="1216025" y="698500"/>
            <a:ext cx="4660900" cy="3495675"/>
          </a:xfrm>
          <a:ln/>
        </p:spPr>
      </p:sp>
      <p:sp>
        <p:nvSpPr>
          <p:cNvPr id="32772" name="Rectangle 3"/>
          <p:cNvSpPr>
            <a:spLocks noGrp="1" noChangeArrowheads="1"/>
          </p:cNvSpPr>
          <p:nvPr>
            <p:ph type="body" idx="1"/>
          </p:nvPr>
        </p:nvSpPr>
        <p:spPr>
          <a:xfrm>
            <a:off x="945982" y="4427223"/>
            <a:ext cx="5199686" cy="4271685"/>
          </a:xfrm>
          <a:noFill/>
          <a:ln/>
        </p:spPr>
        <p:txBody>
          <a:bodyPr/>
          <a:lstStyle/>
          <a:p>
            <a:pPr eaLnBrk="1" hangingPunct="1"/>
            <a:endParaRPr lang="en-US" dirty="0"/>
          </a:p>
        </p:txBody>
      </p:sp>
    </p:spTree>
    <p:extLst>
      <p:ext uri="{BB962C8B-B14F-4D97-AF65-F5344CB8AC3E}">
        <p14:creationId xmlns:p14="http://schemas.microsoft.com/office/powerpoint/2010/main" val="64576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31061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096000" cy="625475"/>
          </a:xfrm>
        </p:spPr>
        <p:txBody>
          <a:bodyPr/>
          <a:lstStyle/>
          <a:p>
            <a:r>
              <a:rPr lang="en-US"/>
              <a:t>Click to edit Master title style</a:t>
            </a:r>
          </a:p>
        </p:txBody>
      </p:sp>
      <p:sp>
        <p:nvSpPr>
          <p:cNvPr id="3" name="Text Placeholder 2"/>
          <p:cNvSpPr>
            <a:spLocks noGrp="1"/>
          </p:cNvSpPr>
          <p:nvPr>
            <p:ph type="body" sz="half" idx="1"/>
          </p:nvPr>
        </p:nvSpPr>
        <p:spPr>
          <a:xfrm>
            <a:off x="381000" y="1676400"/>
            <a:ext cx="4114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114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258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096000" cy="625475"/>
          </a:xfrm>
        </p:spPr>
        <p:txBody>
          <a:bodyPr/>
          <a:lstStyle/>
          <a:p>
            <a:r>
              <a:rPr lang="en-US"/>
              <a:t>Click to edit Master title style</a:t>
            </a:r>
          </a:p>
        </p:txBody>
      </p:sp>
      <p:sp>
        <p:nvSpPr>
          <p:cNvPr id="3" name="Content Placeholder 2"/>
          <p:cNvSpPr>
            <a:spLocks noGrp="1"/>
          </p:cNvSpPr>
          <p:nvPr>
            <p:ph sz="half" idx="1"/>
          </p:nvPr>
        </p:nvSpPr>
        <p:spPr>
          <a:xfrm>
            <a:off x="381000" y="1676400"/>
            <a:ext cx="411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76400"/>
            <a:ext cx="411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32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628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667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Leath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01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69880"/>
            <a:ext cx="2133600" cy="225002"/>
          </a:xfrm>
          <a:prstGeom prst="rect">
            <a:avLst/>
          </a:prstGeom>
        </p:spPr>
        <p:txBody>
          <a:bodyPr vert="horz" lIns="91440" tIns="45720" rIns="91440" bIns="45720" rtlCol="0" anchor="ctr"/>
          <a:lstStyle>
            <a:lvl1pPr algn="l">
              <a:defRPr sz="1200">
                <a:solidFill>
                  <a:schemeClr val="tx1">
                    <a:tint val="75000"/>
                  </a:schemeClr>
                </a:solidFill>
              </a:defRPr>
            </a:lvl1pPr>
          </a:lstStyle>
          <a:p>
            <a:fld id="{B8672867-4B84-3044-819A-BDD5809F0F3B}" type="datetimeFigureOut">
              <a:rPr lang="en-US" smtClean="0"/>
              <a:pPr/>
              <a:t>9/2/2021</a:t>
            </a:fld>
            <a:endParaRPr lang="en-US" dirty="0"/>
          </a:p>
        </p:txBody>
      </p:sp>
      <p:sp>
        <p:nvSpPr>
          <p:cNvPr id="5" name="Footer Placeholder 4"/>
          <p:cNvSpPr>
            <a:spLocks noGrp="1"/>
          </p:cNvSpPr>
          <p:nvPr>
            <p:ph type="ftr" sz="quarter" idx="3"/>
          </p:nvPr>
        </p:nvSpPr>
        <p:spPr>
          <a:xfrm>
            <a:off x="3124200" y="6569880"/>
            <a:ext cx="2895600" cy="22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69880"/>
            <a:ext cx="2133600" cy="225002"/>
          </a:xfrm>
          <a:prstGeom prst="rect">
            <a:avLst/>
          </a:prstGeom>
        </p:spPr>
        <p:txBody>
          <a:bodyPr vert="horz" lIns="91440" tIns="45720" rIns="91440" bIns="45720" rtlCol="0" anchor="ctr"/>
          <a:lstStyle>
            <a:lvl1pPr algn="r">
              <a:defRPr sz="1200">
                <a:solidFill>
                  <a:schemeClr val="tx1">
                    <a:tint val="75000"/>
                  </a:schemeClr>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ther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US" dirty="0" smtClean="0">
                <a:solidFill>
                  <a:schemeClr val="bg1"/>
                </a:solidFill>
                <a:cs typeface="Frutiger LT Std 55 Roman"/>
              </a:rPr>
              <a:t>Exercise Name</a:t>
            </a:r>
            <a:r>
              <a:rPr lang="en-US" dirty="0">
                <a:solidFill>
                  <a:schemeClr val="bg1"/>
                </a:solidFill>
                <a:cs typeface="Frutiger LT Std 55 Roman"/>
              </a:rPr>
              <a:t/>
            </a:r>
            <a:br>
              <a:rPr lang="en-US" dirty="0">
                <a:solidFill>
                  <a:schemeClr val="bg1"/>
                </a:solidFill>
                <a:cs typeface="Frutiger LT Std 55 Roman"/>
              </a:rPr>
            </a:br>
            <a:r>
              <a:rPr lang="en-US" dirty="0">
                <a:solidFill>
                  <a:schemeClr val="bg1"/>
                </a:solidFill>
                <a:cs typeface="Frutiger LT Std 55 Roman"/>
              </a:rPr>
              <a:t>Tabletop Exercise</a:t>
            </a:r>
          </a:p>
        </p:txBody>
      </p:sp>
      <p:sp>
        <p:nvSpPr>
          <p:cNvPr id="5" name="Title 1"/>
          <p:cNvSpPr txBox="1">
            <a:spLocks/>
          </p:cNvSpPr>
          <p:nvPr/>
        </p:nvSpPr>
        <p:spPr>
          <a:xfrm>
            <a:off x="2941810" y="3600450"/>
            <a:ext cx="3260379" cy="7381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cs typeface="Frutiger LT Std 55 Roman"/>
              </a:rPr>
              <a:t>Date of Exercise</a:t>
            </a:r>
            <a:endParaRPr lang="en-US" sz="2800" dirty="0">
              <a:solidFill>
                <a:schemeClr val="bg1"/>
              </a:solidFill>
              <a:cs typeface="Frutiger LT Std 55 Roman"/>
            </a:endParaRPr>
          </a:p>
        </p:txBody>
      </p:sp>
    </p:spTree>
    <p:extLst>
      <p:ext uri="{BB962C8B-B14F-4D97-AF65-F5344CB8AC3E}">
        <p14:creationId xmlns:p14="http://schemas.microsoft.com/office/powerpoint/2010/main" val="42206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dirty="0"/>
              <a:t>Assumptions and Artificialities</a:t>
            </a:r>
          </a:p>
        </p:txBody>
      </p:sp>
      <p:sp>
        <p:nvSpPr>
          <p:cNvPr id="12292"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The exercise is conducted in a no-fault learning environment wherein capabilities, plans, systems, and processes will be evaluated</a:t>
            </a:r>
          </a:p>
          <a:p>
            <a:r>
              <a:rPr lang="en-US" dirty="0"/>
              <a:t>The exercise scenario is plausible, and events occur as they are presented</a:t>
            </a:r>
          </a:p>
          <a:p>
            <a:r>
              <a:rPr lang="en-US" dirty="0"/>
              <a:t>All players receive information at the same time</a:t>
            </a:r>
          </a:p>
          <a:p>
            <a:endParaRPr lang="en-US" dirty="0"/>
          </a:p>
        </p:txBody>
      </p:sp>
      <p:sp>
        <p:nvSpPr>
          <p:cNvPr id="12290" name="Rectangle 4"/>
          <p:cNvSpPr>
            <a:spLocks noGrp="1" noChangeArrowheads="1"/>
          </p:cNvSpPr>
          <p:nvPr>
            <p:ph type="sldNum" sz="quarter" idx="12"/>
          </p:nvPr>
        </p:nvSpPr>
        <p:spPr>
          <a:noFill/>
        </p:spPr>
        <p:txBody>
          <a:bodyPr/>
          <a:lstStyle/>
          <a:p>
            <a:fld id="{99DD8B12-B93C-45E8-88F3-568831135647}" type="slidenum">
              <a:rPr lang="en-US" smtClean="0"/>
              <a:pPr/>
              <a:t>10</a:t>
            </a:fld>
            <a:endParaRPr lang="en-US" dirty="0"/>
          </a:p>
        </p:txBody>
      </p:sp>
    </p:spTree>
    <p:extLst>
      <p:ext uri="{BB962C8B-B14F-4D97-AF65-F5344CB8AC3E}">
        <p14:creationId xmlns:p14="http://schemas.microsoft.com/office/powerpoint/2010/main" val="3206619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a:t>Exercise </a:t>
            </a:r>
            <a:r>
              <a:rPr lang="en-US" dirty="0" smtClean="0"/>
              <a:t>Schedule (example)</a:t>
            </a:r>
            <a:endParaRPr lang="en-US" dirty="0"/>
          </a:p>
        </p:txBody>
      </p:sp>
      <p:sp>
        <p:nvSpPr>
          <p:cNvPr id="13314" name="Rectangle 4"/>
          <p:cNvSpPr>
            <a:spLocks noGrp="1" noChangeArrowheads="1"/>
          </p:cNvSpPr>
          <p:nvPr>
            <p:ph type="sldNum" sz="quarter" idx="12"/>
          </p:nvPr>
        </p:nvSpPr>
        <p:spPr>
          <a:noFill/>
        </p:spPr>
        <p:txBody>
          <a:bodyPr/>
          <a:lstStyle/>
          <a:p>
            <a:fld id="{5B41EEE2-B8F9-46F7-9DCB-37A0C9DE03DC}" type="slidenum">
              <a:rPr lang="en-US" smtClean="0"/>
              <a:pPr/>
              <a:t>11</a:t>
            </a:fld>
            <a:endParaRPr lang="en-US" dirty="0"/>
          </a:p>
        </p:txBody>
      </p:sp>
      <p:graphicFrame>
        <p:nvGraphicFramePr>
          <p:cNvPr id="4" name="Content Placeholder 3">
            <a:extLst>
              <a:ext uri="{FF2B5EF4-FFF2-40B4-BE49-F238E27FC236}">
                <a16:creationId xmlns:a16="http://schemas.microsoft.com/office/drawing/2014/main" id="{06E4F6EE-8E75-4A91-99B0-2E87EE613B80}"/>
              </a:ext>
            </a:extLst>
          </p:cNvPr>
          <p:cNvGraphicFramePr>
            <a:graphicFrameLocks noGrp="1"/>
          </p:cNvGraphicFramePr>
          <p:nvPr>
            <p:ph idx="1"/>
            <p:extLst>
              <p:ext uri="{D42A27DB-BD31-4B8C-83A1-F6EECF244321}">
                <p14:modId xmlns:p14="http://schemas.microsoft.com/office/powerpoint/2010/main" val="2569903075"/>
              </p:ext>
            </p:extLst>
          </p:nvPr>
        </p:nvGraphicFramePr>
        <p:xfrm>
          <a:off x="583894" y="1417638"/>
          <a:ext cx="7954178" cy="4009350"/>
        </p:xfrm>
        <a:graphic>
          <a:graphicData uri="http://schemas.openxmlformats.org/drawingml/2006/table">
            <a:tbl>
              <a:tblPr firstRow="1" firstCol="1" lastRow="1" lastCol="1" bandRow="1" bandCol="1">
                <a:tableStyleId>{5C22544A-7EE6-4342-B048-85BDC9FD1C3A}</a:tableStyleId>
              </a:tblPr>
              <a:tblGrid>
                <a:gridCol w="1445052">
                  <a:extLst>
                    <a:ext uri="{9D8B030D-6E8A-4147-A177-3AD203B41FA5}">
                      <a16:colId xmlns:a16="http://schemas.microsoft.com/office/drawing/2014/main" val="1999841903"/>
                    </a:ext>
                  </a:extLst>
                </a:gridCol>
                <a:gridCol w="6509126">
                  <a:extLst>
                    <a:ext uri="{9D8B030D-6E8A-4147-A177-3AD203B41FA5}">
                      <a16:colId xmlns:a16="http://schemas.microsoft.com/office/drawing/2014/main" val="1479860451"/>
                    </a:ext>
                  </a:extLst>
                </a:gridCol>
              </a:tblGrid>
              <a:tr h="400935">
                <a:tc>
                  <a:txBody>
                    <a:bodyPr/>
                    <a:lstStyle/>
                    <a:p>
                      <a:pPr marL="0" marR="0" algn="ctr">
                        <a:lnSpc>
                          <a:spcPct val="115000"/>
                        </a:lnSpc>
                        <a:spcBef>
                          <a:spcPts val="200"/>
                        </a:spcBef>
                        <a:spcAft>
                          <a:spcPts val="200"/>
                        </a:spcAft>
                      </a:pPr>
                      <a:r>
                        <a:rPr lang="en-US" sz="1800" dirty="0">
                          <a:effectLst/>
                        </a:rPr>
                        <a:t>Time</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800" dirty="0">
                          <a:effectLst/>
                        </a:rPr>
                        <a:t>Activity</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537031"/>
                  </a:ext>
                </a:extLst>
              </a:tr>
              <a:tr h="400935">
                <a:tc>
                  <a:txBody>
                    <a:bodyPr/>
                    <a:lstStyle/>
                    <a:p>
                      <a:pPr marL="0" marR="0">
                        <a:lnSpc>
                          <a:spcPct val="115000"/>
                        </a:lnSpc>
                        <a:spcBef>
                          <a:spcPts val="200"/>
                        </a:spcBef>
                        <a:spcAft>
                          <a:spcPts val="200"/>
                        </a:spcAft>
                      </a:pPr>
                      <a:r>
                        <a:rPr lang="en-US" sz="1800">
                          <a:solidFill>
                            <a:schemeClr val="tx1"/>
                          </a:solidFill>
                          <a:effectLst/>
                        </a:rPr>
                        <a:t>8:30am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Welcome and Opening Remarks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428276"/>
                  </a:ext>
                </a:extLst>
              </a:tr>
              <a:tr h="400935">
                <a:tc>
                  <a:txBody>
                    <a:bodyPr/>
                    <a:lstStyle/>
                    <a:p>
                      <a:pPr marL="0" marR="0">
                        <a:lnSpc>
                          <a:spcPct val="115000"/>
                        </a:lnSpc>
                        <a:spcBef>
                          <a:spcPts val="200"/>
                        </a:spcBef>
                        <a:spcAft>
                          <a:spcPts val="200"/>
                        </a:spcAft>
                      </a:pPr>
                      <a:r>
                        <a:rPr lang="en-US" sz="1800">
                          <a:solidFill>
                            <a:schemeClr val="tx1"/>
                          </a:solidFill>
                          <a:effectLst/>
                        </a:rPr>
                        <a:t>8:45am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Module 1: Overnight Severe Weather System</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9287984"/>
                  </a:ext>
                </a:extLst>
              </a:tr>
              <a:tr h="400935">
                <a:tc>
                  <a:txBody>
                    <a:bodyPr/>
                    <a:lstStyle/>
                    <a:p>
                      <a:pPr marL="0" marR="0">
                        <a:lnSpc>
                          <a:spcPct val="115000"/>
                        </a:lnSpc>
                        <a:spcBef>
                          <a:spcPts val="200"/>
                        </a:spcBef>
                        <a:spcAft>
                          <a:spcPts val="200"/>
                        </a:spcAft>
                      </a:pPr>
                      <a:r>
                        <a:rPr lang="en-US" sz="1800">
                          <a:solidFill>
                            <a:schemeClr val="tx1"/>
                          </a:solidFill>
                          <a:effectLst/>
                        </a:rPr>
                        <a:t>9:45am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Break (15 mins)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258250"/>
                  </a:ext>
                </a:extLst>
              </a:tr>
              <a:tr h="400935">
                <a:tc>
                  <a:txBody>
                    <a:bodyPr/>
                    <a:lstStyle/>
                    <a:p>
                      <a:pPr marL="0" marR="0">
                        <a:lnSpc>
                          <a:spcPct val="115000"/>
                        </a:lnSpc>
                        <a:spcBef>
                          <a:spcPts val="200"/>
                        </a:spcBef>
                        <a:spcAft>
                          <a:spcPts val="200"/>
                        </a:spcAft>
                      </a:pPr>
                      <a:r>
                        <a:rPr lang="en-US" sz="1800">
                          <a:solidFill>
                            <a:schemeClr val="tx1"/>
                          </a:solidFill>
                          <a:effectLst/>
                        </a:rPr>
                        <a:t>10:00am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Module 2: Rapid Onset Severe Weather</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234756"/>
                  </a:ext>
                </a:extLst>
              </a:tr>
              <a:tr h="400935">
                <a:tc>
                  <a:txBody>
                    <a:bodyPr/>
                    <a:lstStyle/>
                    <a:p>
                      <a:pPr marL="0" marR="0">
                        <a:lnSpc>
                          <a:spcPct val="115000"/>
                        </a:lnSpc>
                        <a:spcBef>
                          <a:spcPts val="200"/>
                        </a:spcBef>
                        <a:spcAft>
                          <a:spcPts val="200"/>
                        </a:spcAft>
                      </a:pPr>
                      <a:r>
                        <a:rPr lang="en-US" sz="1800">
                          <a:solidFill>
                            <a:schemeClr val="tx1"/>
                          </a:solidFill>
                          <a:effectLst/>
                        </a:rPr>
                        <a:t>11:00am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Module 3: Recovery</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262609"/>
                  </a:ext>
                </a:extLst>
              </a:tr>
              <a:tr h="400935">
                <a:tc>
                  <a:txBody>
                    <a:bodyPr/>
                    <a:lstStyle/>
                    <a:p>
                      <a:pPr marL="0" marR="0">
                        <a:lnSpc>
                          <a:spcPct val="115000"/>
                        </a:lnSpc>
                        <a:spcBef>
                          <a:spcPts val="200"/>
                        </a:spcBef>
                        <a:spcAft>
                          <a:spcPts val="200"/>
                        </a:spcAft>
                      </a:pPr>
                      <a:r>
                        <a:rPr lang="en-US" sz="1800">
                          <a:solidFill>
                            <a:schemeClr val="tx1"/>
                          </a:solidFill>
                          <a:effectLst/>
                        </a:rPr>
                        <a:t>11:30am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Break (Lunch)</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6644653"/>
                  </a:ext>
                </a:extLst>
              </a:tr>
              <a:tr h="400935">
                <a:tc>
                  <a:txBody>
                    <a:bodyPr/>
                    <a:lstStyle/>
                    <a:p>
                      <a:pPr marL="0" marR="0">
                        <a:lnSpc>
                          <a:spcPct val="115000"/>
                        </a:lnSpc>
                        <a:spcBef>
                          <a:spcPts val="200"/>
                        </a:spcBef>
                        <a:spcAft>
                          <a:spcPts val="200"/>
                        </a:spcAft>
                      </a:pPr>
                      <a:r>
                        <a:rPr lang="en-US" sz="1800">
                          <a:solidFill>
                            <a:schemeClr val="tx1"/>
                          </a:solidFill>
                          <a:effectLst/>
                        </a:rPr>
                        <a:t>11:45am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Module 3: Recovery (Continued)</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102834"/>
                  </a:ext>
                </a:extLst>
              </a:tr>
              <a:tr h="400935">
                <a:tc>
                  <a:txBody>
                    <a:bodyPr/>
                    <a:lstStyle/>
                    <a:p>
                      <a:pPr marL="0" marR="0">
                        <a:lnSpc>
                          <a:spcPct val="115000"/>
                        </a:lnSpc>
                        <a:spcBef>
                          <a:spcPts val="200"/>
                        </a:spcBef>
                        <a:spcAft>
                          <a:spcPts val="200"/>
                        </a:spcAft>
                      </a:pPr>
                      <a:r>
                        <a:rPr lang="en-US" sz="1800">
                          <a:solidFill>
                            <a:schemeClr val="tx1"/>
                          </a:solidFill>
                          <a:effectLst/>
                        </a:rPr>
                        <a:t>12:15pm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Hot Wash and Closing Comments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82550"/>
                  </a:ext>
                </a:extLst>
              </a:tr>
              <a:tr h="400935">
                <a:tc>
                  <a:txBody>
                    <a:bodyPr/>
                    <a:lstStyle/>
                    <a:p>
                      <a:pPr marL="0" marR="0">
                        <a:lnSpc>
                          <a:spcPct val="115000"/>
                        </a:lnSpc>
                        <a:spcBef>
                          <a:spcPts val="200"/>
                        </a:spcBef>
                        <a:spcAft>
                          <a:spcPts val="200"/>
                        </a:spcAft>
                      </a:pPr>
                      <a:r>
                        <a:rPr lang="en-US" sz="1800">
                          <a:solidFill>
                            <a:schemeClr val="tx1"/>
                          </a:solidFill>
                          <a:effectLst/>
                        </a:rPr>
                        <a:t>12:30pm</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200"/>
                        </a:spcBef>
                        <a:spcAft>
                          <a:spcPts val="200"/>
                        </a:spcAft>
                      </a:pPr>
                      <a:r>
                        <a:rPr lang="en-US" sz="1800" dirty="0">
                          <a:solidFill>
                            <a:schemeClr val="tx1"/>
                          </a:solidFill>
                          <a:effectLst/>
                        </a:rPr>
                        <a:t>End Exercise</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011489"/>
                  </a:ext>
                </a:extLst>
              </a:tr>
            </a:tbl>
          </a:graphicData>
        </a:graphic>
      </p:graphicFrame>
    </p:spTree>
    <p:extLst>
      <p:ext uri="{BB962C8B-B14F-4D97-AF65-F5344CB8AC3E}">
        <p14:creationId xmlns:p14="http://schemas.microsoft.com/office/powerpoint/2010/main" val="25274928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Module 1</a:t>
            </a:r>
          </a:p>
        </p:txBody>
      </p:sp>
      <p:sp>
        <p:nvSpPr>
          <p:cNvPr id="5" name="Subtitle 4"/>
          <p:cNvSpPr>
            <a:spLocks noGrp="1"/>
          </p:cNvSpPr>
          <p:nvPr>
            <p:ph type="subTitle" idx="1"/>
          </p:nvPr>
        </p:nvSpPr>
        <p:spPr/>
        <p:txBody>
          <a:bodyPr/>
          <a:lstStyle/>
          <a:p>
            <a:r>
              <a:rPr lang="en-US" dirty="0"/>
              <a:t>Overnight Severe Weather System</a:t>
            </a:r>
          </a:p>
        </p:txBody>
      </p:sp>
    </p:spTree>
    <p:extLst>
      <p:ext uri="{BB962C8B-B14F-4D97-AF65-F5344CB8AC3E}">
        <p14:creationId xmlns:p14="http://schemas.microsoft.com/office/powerpoint/2010/main" val="155995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Sunday, Sept. 13th: 6pm</a:t>
            </a:r>
          </a:p>
        </p:txBody>
      </p:sp>
      <p:sp>
        <p:nvSpPr>
          <p:cNvPr id="3" name="Content Placeholder 2"/>
          <p:cNvSpPr>
            <a:spLocks noGrp="1"/>
          </p:cNvSpPr>
          <p:nvPr>
            <p:ph idx="1"/>
          </p:nvPr>
        </p:nvSpPr>
        <p:spPr>
          <a:xfrm>
            <a:off x="457200" y="1600200"/>
            <a:ext cx="4367463" cy="4983162"/>
          </a:xfrm>
        </p:spPr>
        <p:txBody>
          <a:bodyPr>
            <a:normAutofit fontScale="70000" lnSpcReduction="20000"/>
          </a:bodyPr>
          <a:lstStyle/>
          <a:p>
            <a:pPr marL="0" indent="0">
              <a:buNone/>
            </a:pPr>
            <a:r>
              <a:rPr lang="en-US" sz="3400" dirty="0"/>
              <a:t>A severe weather system is moving through the Gulf of Mexico towards the Rio Grande Valley. Projected impact includes heavy rains starting at 6pm with a strong possibility of flash flooding throughout the area. Radar indicates that the storm is producing winds between 25-30 MPH. The National Weather Service in Brownsville has issued a flash flood watch for most of the Rio Grande Valley through 10am Monday. </a:t>
            </a:r>
          </a:p>
          <a:p>
            <a:endParaRPr lang="en-US" dirty="0"/>
          </a:p>
        </p:txBody>
      </p:sp>
      <p:pic>
        <p:nvPicPr>
          <p:cNvPr id="9" name="Picture 8">
            <a:extLst>
              <a:ext uri="{FF2B5EF4-FFF2-40B4-BE49-F238E27FC236}">
                <a16:creationId xmlns:a16="http://schemas.microsoft.com/office/drawing/2014/main" id="{678268D8-32EE-4A89-9763-F732643B0168}"/>
              </a:ext>
            </a:extLst>
          </p:cNvPr>
          <p:cNvPicPr>
            <a:picLocks noChangeAspect="1"/>
          </p:cNvPicPr>
          <p:nvPr/>
        </p:nvPicPr>
        <p:blipFill>
          <a:blip r:embed="rId2"/>
          <a:stretch>
            <a:fillRect/>
          </a:stretch>
        </p:blipFill>
        <p:spPr>
          <a:xfrm>
            <a:off x="4696843" y="2370597"/>
            <a:ext cx="4122304" cy="3103395"/>
          </a:xfrm>
          <a:prstGeom prst="rect">
            <a:avLst/>
          </a:prstGeom>
          <a:ln>
            <a:solidFill>
              <a:schemeClr val="accent1"/>
            </a:solidFill>
          </a:ln>
        </p:spPr>
      </p:pic>
    </p:spTree>
    <p:extLst>
      <p:ext uri="{BB962C8B-B14F-4D97-AF65-F5344CB8AC3E}">
        <p14:creationId xmlns:p14="http://schemas.microsoft.com/office/powerpoint/2010/main" val="116771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C75-F8B7-4B94-97BB-EAB92CD954D0}"/>
              </a:ext>
            </a:extLst>
          </p:cNvPr>
          <p:cNvSpPr>
            <a:spLocks noGrp="1"/>
          </p:cNvSpPr>
          <p:nvPr>
            <p:ph type="title"/>
          </p:nvPr>
        </p:nvSpPr>
        <p:spPr/>
        <p:txBody>
          <a:bodyPr/>
          <a:lstStyle/>
          <a:p>
            <a:r>
              <a:rPr lang="en-US" dirty="0"/>
              <a:t>Monday, Sept. 14</a:t>
            </a:r>
            <a:r>
              <a:rPr lang="en-US" baseline="30000" dirty="0"/>
              <a:t>th</a:t>
            </a:r>
            <a:r>
              <a:rPr lang="en-US" dirty="0"/>
              <a:t>: 6am</a:t>
            </a:r>
          </a:p>
        </p:txBody>
      </p:sp>
      <p:sp>
        <p:nvSpPr>
          <p:cNvPr id="3" name="Content Placeholder 2">
            <a:extLst>
              <a:ext uri="{FF2B5EF4-FFF2-40B4-BE49-F238E27FC236}">
                <a16:creationId xmlns:a16="http://schemas.microsoft.com/office/drawing/2014/main" id="{D01B6A48-B53D-4EBB-83D4-8DFA8B8CBCDC}"/>
              </a:ext>
            </a:extLst>
          </p:cNvPr>
          <p:cNvSpPr>
            <a:spLocks noGrp="1"/>
          </p:cNvSpPr>
          <p:nvPr>
            <p:ph idx="1"/>
          </p:nvPr>
        </p:nvSpPr>
        <p:spPr>
          <a:xfrm>
            <a:off x="457200" y="1600200"/>
            <a:ext cx="4278757" cy="4983162"/>
          </a:xfrm>
        </p:spPr>
        <p:txBody>
          <a:bodyPr>
            <a:normAutofit lnSpcReduction="10000"/>
          </a:bodyPr>
          <a:lstStyle/>
          <a:p>
            <a:pPr marL="0" indent="0">
              <a:buNone/>
            </a:pPr>
            <a:r>
              <a:rPr lang="en-US" dirty="0"/>
              <a:t>By 6am the following morning, the following roads leading to campus are impassible:  Ware Road, Monte Cristo, Conway, N. </a:t>
            </a:r>
            <a:r>
              <a:rPr lang="en-US" dirty="0" err="1"/>
              <a:t>Shary</a:t>
            </a:r>
            <a:r>
              <a:rPr lang="en-US" dirty="0"/>
              <a:t> Road, and St. Hwy 107. Access to the campus is completely shut off. </a:t>
            </a:r>
          </a:p>
          <a:p>
            <a:endParaRPr lang="en-US" dirty="0"/>
          </a:p>
        </p:txBody>
      </p:sp>
      <p:pic>
        <p:nvPicPr>
          <p:cNvPr id="4" name="Picture 3">
            <a:extLst>
              <a:ext uri="{FF2B5EF4-FFF2-40B4-BE49-F238E27FC236}">
                <a16:creationId xmlns:a16="http://schemas.microsoft.com/office/drawing/2014/main" id="{9A8A4108-E056-448A-B93C-64C6C8C2B369}"/>
              </a:ext>
            </a:extLst>
          </p:cNvPr>
          <p:cNvPicPr>
            <a:picLocks noChangeAspect="1"/>
          </p:cNvPicPr>
          <p:nvPr/>
        </p:nvPicPr>
        <p:blipFill>
          <a:blip r:embed="rId2"/>
          <a:stretch>
            <a:fillRect/>
          </a:stretch>
        </p:blipFill>
        <p:spPr>
          <a:xfrm>
            <a:off x="4735957" y="1775618"/>
            <a:ext cx="3950843" cy="3950843"/>
          </a:xfrm>
          <a:prstGeom prst="rect">
            <a:avLst/>
          </a:prstGeom>
          <a:ln>
            <a:solidFill>
              <a:schemeClr val="accent1"/>
            </a:solidFill>
          </a:ln>
        </p:spPr>
      </p:pic>
    </p:spTree>
    <p:extLst>
      <p:ext uri="{BB962C8B-B14F-4D97-AF65-F5344CB8AC3E}">
        <p14:creationId xmlns:p14="http://schemas.microsoft.com/office/powerpoint/2010/main" val="391107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7" name="Content Placeholder 6"/>
          <p:cNvSpPr>
            <a:spLocks noGrp="1"/>
          </p:cNvSpPr>
          <p:nvPr>
            <p:ph idx="1"/>
          </p:nvPr>
        </p:nvSpPr>
        <p:spPr/>
        <p:txBody>
          <a:bodyPr>
            <a:normAutofit lnSpcReduction="10000"/>
          </a:bodyPr>
          <a:lstStyle/>
          <a:p>
            <a:pPr marL="514350" lvl="0" indent="-514350">
              <a:buFont typeface="+mj-lt"/>
              <a:buAutoNum type="arabicPeriod"/>
            </a:pPr>
            <a:r>
              <a:rPr lang="en-US" dirty="0"/>
              <a:t>What initial actions are being taken by the Emergency Management Team?</a:t>
            </a:r>
          </a:p>
          <a:p>
            <a:pPr marL="514350" lvl="0" indent="-514350">
              <a:buFont typeface="+mj-lt"/>
              <a:buAutoNum type="arabicPeriod"/>
            </a:pPr>
            <a:endParaRPr lang="en-US" dirty="0"/>
          </a:p>
          <a:p>
            <a:pPr marL="514350" lvl="0" indent="-514350">
              <a:buFont typeface="+mj-lt"/>
              <a:buAutoNum type="arabicPeriod"/>
            </a:pPr>
            <a:r>
              <a:rPr lang="en-US" dirty="0"/>
              <a:t>How is information being communicated to the campus community?</a:t>
            </a:r>
          </a:p>
          <a:p>
            <a:pPr marL="514350" lvl="0" indent="-514350">
              <a:buFont typeface="+mj-lt"/>
              <a:buAutoNum type="arabicPeriod"/>
            </a:pPr>
            <a:endParaRPr lang="en-US" dirty="0"/>
          </a:p>
          <a:p>
            <a:pPr marL="514350" lvl="0" indent="-514350">
              <a:buFont typeface="+mj-lt"/>
              <a:buAutoNum type="arabicPeriod"/>
            </a:pPr>
            <a:r>
              <a:rPr lang="en-US" dirty="0"/>
              <a:t>What are the top three concerns for this type of scenario?</a:t>
            </a:r>
          </a:p>
          <a:p>
            <a:pPr marL="0" indent="0">
              <a:buNone/>
            </a:pPr>
            <a:endParaRPr lang="en-US" dirty="0"/>
          </a:p>
        </p:txBody>
      </p:sp>
    </p:spTree>
    <p:extLst>
      <p:ext uri="{BB962C8B-B14F-4D97-AF65-F5344CB8AC3E}">
        <p14:creationId xmlns:p14="http://schemas.microsoft.com/office/powerpoint/2010/main" val="3985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Break</a:t>
            </a:r>
          </a:p>
        </p:txBody>
      </p:sp>
      <p:sp>
        <p:nvSpPr>
          <p:cNvPr id="5" name="Subtitle 4"/>
          <p:cNvSpPr>
            <a:spLocks noGrp="1"/>
          </p:cNvSpPr>
          <p:nvPr>
            <p:ph type="subTitle" idx="1"/>
          </p:nvPr>
        </p:nvSpPr>
        <p:spPr/>
        <p:txBody>
          <a:bodyPr/>
          <a:lstStyle/>
          <a:p>
            <a:r>
              <a:rPr lang="en-US" dirty="0"/>
              <a:t>15 mins</a:t>
            </a:r>
          </a:p>
        </p:txBody>
      </p:sp>
    </p:spTree>
    <p:extLst>
      <p:ext uri="{BB962C8B-B14F-4D97-AF65-F5344CB8AC3E}">
        <p14:creationId xmlns:p14="http://schemas.microsoft.com/office/powerpoint/2010/main" val="12382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Module 2</a:t>
            </a:r>
          </a:p>
        </p:txBody>
      </p:sp>
      <p:sp>
        <p:nvSpPr>
          <p:cNvPr id="5" name="Subtitle 4"/>
          <p:cNvSpPr>
            <a:spLocks noGrp="1"/>
          </p:cNvSpPr>
          <p:nvPr>
            <p:ph type="subTitle" idx="1"/>
          </p:nvPr>
        </p:nvSpPr>
        <p:spPr/>
        <p:txBody>
          <a:bodyPr/>
          <a:lstStyle/>
          <a:p>
            <a:r>
              <a:rPr lang="en-US" dirty="0"/>
              <a:t>Rapid Onset Severe Weather</a:t>
            </a:r>
          </a:p>
        </p:txBody>
      </p:sp>
    </p:spTree>
    <p:extLst>
      <p:ext uri="{BB962C8B-B14F-4D97-AF65-F5344CB8AC3E}">
        <p14:creationId xmlns:p14="http://schemas.microsoft.com/office/powerpoint/2010/main" val="162363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Tuesday, April 14</a:t>
            </a:r>
            <a:r>
              <a:rPr lang="en-US" baseline="30000" dirty="0"/>
              <a:t>th</a:t>
            </a:r>
            <a:r>
              <a:rPr lang="en-US" dirty="0"/>
              <a:t>: 12:00pm</a:t>
            </a:r>
          </a:p>
        </p:txBody>
      </p:sp>
      <p:sp>
        <p:nvSpPr>
          <p:cNvPr id="3" name="Content Placeholder 2"/>
          <p:cNvSpPr>
            <a:spLocks noGrp="1"/>
          </p:cNvSpPr>
          <p:nvPr>
            <p:ph idx="1"/>
          </p:nvPr>
        </p:nvSpPr>
        <p:spPr>
          <a:xfrm>
            <a:off x="457200" y="1600202"/>
            <a:ext cx="8229600" cy="2458720"/>
          </a:xfrm>
        </p:spPr>
        <p:txBody>
          <a:bodyPr>
            <a:normAutofit fontScale="92500" lnSpcReduction="20000"/>
          </a:bodyPr>
          <a:lstStyle/>
          <a:p>
            <a:pPr marL="0" indent="0">
              <a:buNone/>
            </a:pPr>
            <a:r>
              <a:rPr lang="en-US" dirty="0"/>
              <a:t>It is a typical Tuesday in the spring semester. While the forecast has indicated the potential for rain, nothing severe has been forecasted for the day. However, as the weather system develops through the morning, the rain and winds begin to intensify. </a:t>
            </a:r>
          </a:p>
        </p:txBody>
      </p:sp>
      <p:pic>
        <p:nvPicPr>
          <p:cNvPr id="6" name="Picture 5">
            <a:extLst>
              <a:ext uri="{FF2B5EF4-FFF2-40B4-BE49-F238E27FC236}">
                <a16:creationId xmlns:a16="http://schemas.microsoft.com/office/drawing/2014/main" id="{E2A3AABA-874C-458A-A8C6-7AF1A5451878}"/>
              </a:ext>
            </a:extLst>
          </p:cNvPr>
          <p:cNvPicPr>
            <a:picLocks noChangeAspect="1"/>
          </p:cNvPicPr>
          <p:nvPr/>
        </p:nvPicPr>
        <p:blipFill>
          <a:blip r:embed="rId2"/>
          <a:stretch>
            <a:fillRect/>
          </a:stretch>
        </p:blipFill>
        <p:spPr>
          <a:xfrm>
            <a:off x="2560320" y="4035425"/>
            <a:ext cx="4023360" cy="2458720"/>
          </a:xfrm>
          <a:prstGeom prst="rect">
            <a:avLst/>
          </a:prstGeom>
          <a:ln>
            <a:solidFill>
              <a:schemeClr val="accent1"/>
            </a:solidFill>
          </a:ln>
        </p:spPr>
      </p:pic>
    </p:spTree>
    <p:extLst>
      <p:ext uri="{BB962C8B-B14F-4D97-AF65-F5344CB8AC3E}">
        <p14:creationId xmlns:p14="http://schemas.microsoft.com/office/powerpoint/2010/main" val="46720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April 14</a:t>
            </a:r>
            <a:r>
              <a:rPr lang="en-US" baseline="30000" dirty="0"/>
              <a:t>th</a:t>
            </a:r>
            <a:r>
              <a:rPr lang="en-US" dirty="0"/>
              <a:t>: 12:00pm</a:t>
            </a:r>
          </a:p>
        </p:txBody>
      </p:sp>
      <p:sp>
        <p:nvSpPr>
          <p:cNvPr id="3" name="Content Placeholder 2"/>
          <p:cNvSpPr>
            <a:spLocks noGrp="1"/>
          </p:cNvSpPr>
          <p:nvPr>
            <p:ph idx="1"/>
          </p:nvPr>
        </p:nvSpPr>
        <p:spPr>
          <a:xfrm>
            <a:off x="457200" y="1600200"/>
            <a:ext cx="4418985" cy="4983162"/>
          </a:xfrm>
        </p:spPr>
        <p:txBody>
          <a:bodyPr>
            <a:normAutofit fontScale="77500" lnSpcReduction="20000"/>
          </a:bodyPr>
          <a:lstStyle/>
          <a:p>
            <a:pPr marL="0" indent="0">
              <a:buNone/>
            </a:pPr>
            <a:r>
              <a:rPr lang="en-US" sz="3400" dirty="0"/>
              <a:t>Around noon, a severe storm cell develops and pushes across the campus. Straight-line winds barrel down on the campus. Debris and exterior fixtures not bolted down outside go through several downstairs windows. There are multiple minor injuries throughout the building due to flying debris. Access to the campus is also affected due to flash flooding in the area.</a:t>
            </a:r>
          </a:p>
          <a:p>
            <a:endParaRPr lang="en-US" dirty="0"/>
          </a:p>
        </p:txBody>
      </p:sp>
      <p:pic>
        <p:nvPicPr>
          <p:cNvPr id="4" name="Picture 3">
            <a:extLst>
              <a:ext uri="{FF2B5EF4-FFF2-40B4-BE49-F238E27FC236}">
                <a16:creationId xmlns:a16="http://schemas.microsoft.com/office/drawing/2014/main" id="{1BB1A273-C2CD-4785-9F91-2BFA103A7BCF}"/>
              </a:ext>
            </a:extLst>
          </p:cNvPr>
          <p:cNvPicPr>
            <a:picLocks noChangeAspect="1"/>
          </p:cNvPicPr>
          <p:nvPr/>
        </p:nvPicPr>
        <p:blipFill>
          <a:blip r:embed="rId2"/>
          <a:stretch>
            <a:fillRect/>
          </a:stretch>
        </p:blipFill>
        <p:spPr>
          <a:xfrm>
            <a:off x="4876185" y="2253343"/>
            <a:ext cx="3810615" cy="3412671"/>
          </a:xfrm>
          <a:prstGeom prst="rect">
            <a:avLst/>
          </a:prstGeom>
          <a:ln>
            <a:solidFill>
              <a:schemeClr val="tx1"/>
            </a:solidFill>
          </a:ln>
        </p:spPr>
      </p:pic>
    </p:spTree>
    <p:extLst>
      <p:ext uri="{BB962C8B-B14F-4D97-AF65-F5344CB8AC3E}">
        <p14:creationId xmlns:p14="http://schemas.microsoft.com/office/powerpoint/2010/main" val="41515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Welcome and Overview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559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What actions are being taken by the Emergency Management Team?</a:t>
            </a:r>
          </a:p>
          <a:p>
            <a:pPr marL="514350" lvl="0" indent="-514350">
              <a:buFont typeface="+mj-lt"/>
              <a:buAutoNum type="arabicPeriod"/>
            </a:pPr>
            <a:endParaRPr lang="en-US" dirty="0"/>
          </a:p>
          <a:p>
            <a:pPr marL="514350" lvl="0" indent="-514350">
              <a:buFont typeface="+mj-lt"/>
              <a:buAutoNum type="arabicPeriod"/>
            </a:pPr>
            <a:r>
              <a:rPr lang="en-US" dirty="0"/>
              <a:t>How is information being communicated to the campus community?</a:t>
            </a:r>
          </a:p>
          <a:p>
            <a:pPr marL="514350" indent="-514350">
              <a:buFont typeface="+mj-lt"/>
              <a:buAutoNum type="arabicPeriod"/>
            </a:pPr>
            <a:endParaRPr lang="en-US" dirty="0"/>
          </a:p>
          <a:p>
            <a:pPr marL="514350" indent="-514350">
              <a:buFont typeface="+mj-lt"/>
              <a:buAutoNum type="arabicPeriod"/>
            </a:pPr>
            <a:r>
              <a:rPr lang="en-US" dirty="0"/>
              <a:t>Are there any additional issues or considerations?</a:t>
            </a:r>
          </a:p>
        </p:txBody>
      </p:sp>
    </p:spTree>
    <p:extLst>
      <p:ext uri="{BB962C8B-B14F-4D97-AF65-F5344CB8AC3E}">
        <p14:creationId xmlns:p14="http://schemas.microsoft.com/office/powerpoint/2010/main" val="18431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Module 3</a:t>
            </a:r>
          </a:p>
        </p:txBody>
      </p:sp>
      <p:sp>
        <p:nvSpPr>
          <p:cNvPr id="7" name="Subtitle 6"/>
          <p:cNvSpPr>
            <a:spLocks noGrp="1"/>
          </p:cNvSpPr>
          <p:nvPr>
            <p:ph type="subTitle" idx="1"/>
          </p:nvPr>
        </p:nvSpPr>
        <p:spPr/>
        <p:txBody>
          <a:bodyPr/>
          <a:lstStyle/>
          <a:p>
            <a:r>
              <a:rPr lang="en-US" dirty="0"/>
              <a:t>Recovery</a:t>
            </a:r>
          </a:p>
        </p:txBody>
      </p:sp>
    </p:spTree>
    <p:extLst>
      <p:ext uri="{BB962C8B-B14F-4D97-AF65-F5344CB8AC3E}">
        <p14:creationId xmlns:p14="http://schemas.microsoft.com/office/powerpoint/2010/main" val="42932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April 15</a:t>
            </a:r>
            <a:r>
              <a:rPr lang="en-US" baseline="30000" dirty="0"/>
              <a:t>th</a:t>
            </a:r>
            <a:r>
              <a:rPr lang="en-US" dirty="0"/>
              <a:t>: 10am</a:t>
            </a:r>
          </a:p>
        </p:txBody>
      </p:sp>
      <p:sp>
        <p:nvSpPr>
          <p:cNvPr id="3" name="Content Placeholder 2"/>
          <p:cNvSpPr>
            <a:spLocks noGrp="1"/>
          </p:cNvSpPr>
          <p:nvPr>
            <p:ph idx="1"/>
          </p:nvPr>
        </p:nvSpPr>
        <p:spPr>
          <a:xfrm>
            <a:off x="457199" y="1600200"/>
            <a:ext cx="5094515" cy="4983480"/>
          </a:xfrm>
        </p:spPr>
        <p:txBody>
          <a:bodyPr>
            <a:normAutofit fontScale="85000" lnSpcReduction="20000"/>
          </a:bodyPr>
          <a:lstStyle/>
          <a:p>
            <a:pPr marL="0" indent="0">
              <a:buNone/>
            </a:pPr>
            <a:r>
              <a:rPr lang="en-US" dirty="0"/>
              <a:t>By the following day, the flood waters have receded. Initial damage assessments show that there is significant water damage to 1</a:t>
            </a:r>
            <a:r>
              <a:rPr lang="en-US" baseline="30000" dirty="0"/>
              <a:t>st</a:t>
            </a:r>
            <a:r>
              <a:rPr lang="en-US" dirty="0"/>
              <a:t> and 2</a:t>
            </a:r>
            <a:r>
              <a:rPr lang="en-US" baseline="30000" dirty="0"/>
              <a:t>nd</a:t>
            </a:r>
            <a:r>
              <a:rPr lang="en-US" dirty="0"/>
              <a:t> floors due to the broken windows. There are also several leaks reported on the 3rd floor due to roof damage. Several student and staff vehicles in the parking lot were also damaged by flying debris. It may take at least three weeks or more to repair the damage. </a:t>
            </a:r>
          </a:p>
        </p:txBody>
      </p:sp>
      <p:pic>
        <p:nvPicPr>
          <p:cNvPr id="2050" name="Picture 2" descr="Image result for university storm damage">
            <a:extLst>
              <a:ext uri="{FF2B5EF4-FFF2-40B4-BE49-F238E27FC236}">
                <a16:creationId xmlns:a16="http://schemas.microsoft.com/office/drawing/2014/main" id="{B78C7EAF-2B97-4F1A-88CB-3EC3B291E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61"/>
          <a:stretch/>
        </p:blipFill>
        <p:spPr bwMode="auto">
          <a:xfrm>
            <a:off x="5668587" y="2227489"/>
            <a:ext cx="3148842" cy="3550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4158"/>
            <a:ext cx="8342555" cy="3208468"/>
          </a:xfrm>
        </p:spPr>
        <p:txBody>
          <a:bodyPr>
            <a:normAutofit lnSpcReduction="10000"/>
          </a:bodyPr>
          <a:lstStyle/>
          <a:p>
            <a:pPr marL="0" indent="0">
              <a:buNone/>
            </a:pPr>
            <a:r>
              <a:rPr lang="en-US" dirty="0"/>
              <a:t>A staff check reveals that Dr. Neighbors’ home was devastated by the flooding and he is unable to return to teach his four courses. His return is unknown at this time. </a:t>
            </a:r>
            <a:r>
              <a:rPr lang="en-US" dirty="0" err="1"/>
              <a:t>Marimar’s</a:t>
            </a:r>
            <a:r>
              <a:rPr lang="en-US" dirty="0"/>
              <a:t> home also sustained flood damage and will be away from the office for extended periods of time. </a:t>
            </a:r>
          </a:p>
          <a:p>
            <a:pPr marL="0" indent="0">
              <a:buNone/>
            </a:pPr>
            <a:endParaRPr lang="en-US" dirty="0"/>
          </a:p>
          <a:p>
            <a:endParaRPr lang="en-US" dirty="0"/>
          </a:p>
        </p:txBody>
      </p:sp>
      <p:pic>
        <p:nvPicPr>
          <p:cNvPr id="3076" name="Picture 4" descr="Image result for McAllen homes Flood">
            <a:extLst>
              <a:ext uri="{FF2B5EF4-FFF2-40B4-BE49-F238E27FC236}">
                <a16:creationId xmlns:a16="http://schemas.microsoft.com/office/drawing/2014/main" id="{E1CD6C38-8BA6-49F5-8B8A-9DDB41AFE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91" y="3461658"/>
            <a:ext cx="4540017" cy="30117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1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00897"/>
          </a:xfrm>
        </p:spPr>
        <p:txBody>
          <a:bodyPr>
            <a:normAutofit fontScale="92500" lnSpcReduction="20000"/>
          </a:bodyPr>
          <a:lstStyle/>
          <a:p>
            <a:pPr marL="514350" lvl="0" indent="-514350">
              <a:buFont typeface="+mj-lt"/>
              <a:buAutoNum type="arabicPeriod"/>
            </a:pPr>
            <a:r>
              <a:rPr lang="en-US" dirty="0"/>
              <a:t>What initial actions are being taken by the Emergency Management Team / Continuity Plan Activation Team?</a:t>
            </a:r>
          </a:p>
          <a:p>
            <a:pPr marL="514350" lvl="0" indent="-514350">
              <a:buFont typeface="+mj-lt"/>
              <a:buAutoNum type="arabicPeriod"/>
            </a:pPr>
            <a:endParaRPr lang="en-US" dirty="0"/>
          </a:p>
          <a:p>
            <a:pPr marL="514350" lvl="0" indent="-514350">
              <a:buFont typeface="+mj-lt"/>
              <a:buAutoNum type="arabicPeriod"/>
            </a:pPr>
            <a:r>
              <a:rPr lang="en-US" dirty="0"/>
              <a:t>What are the recovery priorities?</a:t>
            </a:r>
          </a:p>
          <a:p>
            <a:pPr marL="514350" lvl="0" indent="-514350">
              <a:buFont typeface="+mj-lt"/>
              <a:buAutoNum type="arabicPeriod"/>
            </a:pPr>
            <a:endParaRPr lang="en-US" dirty="0"/>
          </a:p>
          <a:p>
            <a:pPr marL="514350" lvl="0" indent="-514350">
              <a:buFont typeface="+mj-lt"/>
              <a:buAutoNum type="arabicPeriod"/>
            </a:pPr>
            <a:r>
              <a:rPr lang="en-US" dirty="0"/>
              <a:t>How will these recovery priorities be accomplished? </a:t>
            </a:r>
          </a:p>
          <a:p>
            <a:pPr marL="514350" lvl="0" indent="-514350">
              <a:buFont typeface="+mj-lt"/>
              <a:buAutoNum type="arabicPeriod"/>
            </a:pPr>
            <a:endParaRPr lang="en-US" dirty="0"/>
          </a:p>
          <a:p>
            <a:pPr marL="514350" lvl="0" indent="-514350">
              <a:buFont typeface="+mj-lt"/>
              <a:buAutoNum type="arabicPeriod"/>
            </a:pPr>
            <a:r>
              <a:rPr lang="en-US" dirty="0"/>
              <a:t>Are there any additional issues or considerations?</a:t>
            </a:r>
          </a:p>
        </p:txBody>
      </p:sp>
    </p:spTree>
    <p:extLst>
      <p:ext uri="{BB962C8B-B14F-4D97-AF65-F5344CB8AC3E}">
        <p14:creationId xmlns:p14="http://schemas.microsoft.com/office/powerpoint/2010/main" val="35943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Hot Wash / Exercise Wrap-up</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922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Wrap-up Discussion</a:t>
            </a:r>
          </a:p>
        </p:txBody>
      </p:sp>
      <p:sp>
        <p:nvSpPr>
          <p:cNvPr id="3" name="Content Placeholder 2"/>
          <p:cNvSpPr>
            <a:spLocks noGrp="1"/>
          </p:cNvSpPr>
          <p:nvPr>
            <p:ph idx="1"/>
          </p:nvPr>
        </p:nvSpPr>
        <p:spPr/>
        <p:txBody>
          <a:bodyPr>
            <a:normAutofit lnSpcReduction="10000"/>
          </a:bodyPr>
          <a:lstStyle/>
          <a:p>
            <a:r>
              <a:rPr lang="en-US" dirty="0"/>
              <a:t>Strengths</a:t>
            </a:r>
          </a:p>
          <a:p>
            <a:pPr marL="0" indent="0">
              <a:buNone/>
            </a:pPr>
            <a:r>
              <a:rPr lang="en-US" dirty="0"/>
              <a:t>	-</a:t>
            </a:r>
          </a:p>
          <a:p>
            <a:pPr marL="0" indent="0">
              <a:buNone/>
            </a:pPr>
            <a:r>
              <a:rPr lang="en-US" dirty="0"/>
              <a:t>	-</a:t>
            </a:r>
          </a:p>
          <a:p>
            <a:pPr marL="0" indent="0">
              <a:buNone/>
            </a:pPr>
            <a:r>
              <a:rPr lang="en-US" dirty="0"/>
              <a:t>	-</a:t>
            </a:r>
          </a:p>
          <a:p>
            <a:r>
              <a:rPr lang="en-US" dirty="0"/>
              <a:t>Areas for Improvements</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59873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Comments </a:t>
            </a:r>
          </a:p>
        </p:txBody>
      </p:sp>
      <p:sp>
        <p:nvSpPr>
          <p:cNvPr id="3" name="Content Placeholder 2"/>
          <p:cNvSpPr>
            <a:spLocks noGrp="1"/>
          </p:cNvSpPr>
          <p:nvPr>
            <p:ph idx="1"/>
          </p:nvPr>
        </p:nvSpPr>
        <p:spPr/>
        <p:txBody>
          <a:bodyPr/>
          <a:lstStyle/>
          <a:p>
            <a:r>
              <a:rPr lang="en-US" dirty="0"/>
              <a:t>Thank you for participating.</a:t>
            </a:r>
          </a:p>
          <a:p>
            <a:r>
              <a:rPr lang="en-US" dirty="0"/>
              <a:t>Email additional thoughts or comments about the exercise. </a:t>
            </a:r>
          </a:p>
          <a:p>
            <a:r>
              <a:rPr lang="en-US" dirty="0"/>
              <a:t>An exercise summary and after action report will be shared with participants within 45 days.</a:t>
            </a:r>
          </a:p>
        </p:txBody>
      </p:sp>
    </p:spTree>
    <p:extLst>
      <p:ext uri="{BB962C8B-B14F-4D97-AF65-F5344CB8AC3E}">
        <p14:creationId xmlns:p14="http://schemas.microsoft.com/office/powerpoint/2010/main" val="296430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87830" y="585305"/>
            <a:ext cx="5157305" cy="3660770"/>
          </a:xfrm>
        </p:spPr>
        <p:txBody>
          <a:bodyPr>
            <a:normAutofit/>
          </a:bodyPr>
          <a:lstStyle/>
          <a:p>
            <a:r>
              <a:rPr lang="en-US" sz="2000" dirty="0" smtClean="0">
                <a:cs typeface="Frutiger LT Std 55 Roman"/>
              </a:rPr>
              <a:t>Your Name</a:t>
            </a:r>
            <a:r>
              <a:rPr lang="en-US" sz="2000" dirty="0">
                <a:cs typeface="Frutiger LT Std 55 Roman"/>
              </a:rPr>
              <a:t/>
            </a:r>
            <a:br>
              <a:rPr lang="en-US" sz="2000" dirty="0">
                <a:cs typeface="Frutiger LT Std 55 Roman"/>
              </a:rPr>
            </a:br>
            <a:r>
              <a:rPr lang="en-US" sz="2000" dirty="0" smtClean="0">
                <a:cs typeface="Frutiger LT Std 55 Roman"/>
              </a:rPr>
              <a:t>Your Title</a:t>
            </a:r>
            <a:r>
              <a:rPr lang="en-US" sz="2000" dirty="0">
                <a:cs typeface="Frutiger LT Std 55 Roman"/>
              </a:rPr>
              <a:t/>
            </a:r>
            <a:br>
              <a:rPr lang="en-US" sz="2000" dirty="0">
                <a:cs typeface="Frutiger LT Std 55 Roman"/>
              </a:rPr>
            </a:br>
            <a:r>
              <a:rPr lang="en-US" sz="2000" dirty="0" smtClean="0">
                <a:cs typeface="Frutiger LT Std 55 Roman"/>
              </a:rPr>
              <a:t>Your Department/Division</a:t>
            </a:r>
            <a:r>
              <a:rPr lang="en-US" sz="2000" dirty="0">
                <a:cs typeface="Frutiger LT Std 55 Roman"/>
              </a:rPr>
              <a:t/>
            </a:r>
            <a:br>
              <a:rPr lang="en-US" sz="2000" dirty="0">
                <a:cs typeface="Frutiger LT Std 55 Roman"/>
              </a:rPr>
            </a:br>
            <a:r>
              <a:rPr lang="en-US" sz="2000" dirty="0">
                <a:cs typeface="Frutiger LT Std 55 Roman"/>
              </a:rPr>
              <a:t>Phone: </a:t>
            </a:r>
            <a:r>
              <a:rPr lang="en-US" sz="2000" dirty="0" smtClean="0">
                <a:cs typeface="Frutiger LT Std 55 Roman"/>
              </a:rPr>
              <a:t>XXX-XXX-XXXX</a:t>
            </a:r>
            <a:r>
              <a:rPr lang="en-US" sz="2000" dirty="0">
                <a:cs typeface="Frutiger LT Std 55 Roman"/>
              </a:rPr>
              <a:t/>
            </a:r>
            <a:br>
              <a:rPr lang="en-US" sz="2000" dirty="0">
                <a:cs typeface="Frutiger LT Std 55 Roman"/>
              </a:rPr>
            </a:br>
            <a:r>
              <a:rPr lang="en-US" sz="2000" dirty="0">
                <a:cs typeface="Frutiger LT Std 55 Roman"/>
              </a:rPr>
              <a:t>Email: </a:t>
            </a:r>
            <a:r>
              <a:rPr lang="en-US" sz="2000" dirty="0" smtClean="0">
                <a:cs typeface="Frutiger LT Std 55 Roman"/>
              </a:rPr>
              <a:t>email@tamu.edu</a:t>
            </a:r>
            <a:endParaRPr lang="en-US" sz="2000" dirty="0">
              <a:cs typeface="Frutiger LT Std 55 Roman"/>
            </a:endParaRPr>
          </a:p>
        </p:txBody>
      </p:sp>
    </p:spTree>
    <p:extLst>
      <p:ext uri="{BB962C8B-B14F-4D97-AF65-F5344CB8AC3E}">
        <p14:creationId xmlns:p14="http://schemas.microsoft.com/office/powerpoint/2010/main" val="15142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Overview</a:t>
            </a:r>
          </a:p>
        </p:txBody>
      </p:sp>
      <p:sp>
        <p:nvSpPr>
          <p:cNvPr id="3" name="Content Placeholder 2"/>
          <p:cNvSpPr>
            <a:spLocks noGrp="1"/>
          </p:cNvSpPr>
          <p:nvPr>
            <p:ph idx="1"/>
          </p:nvPr>
        </p:nvSpPr>
        <p:spPr/>
        <p:txBody>
          <a:bodyPr/>
          <a:lstStyle/>
          <a:p>
            <a:r>
              <a:rPr lang="en-US" dirty="0"/>
              <a:t>Exercise Scope</a:t>
            </a:r>
          </a:p>
          <a:p>
            <a:pPr lvl="1"/>
            <a:r>
              <a:rPr lang="en-US" dirty="0"/>
              <a:t>This exercise is a table-top exercise, planned for </a:t>
            </a:r>
            <a:r>
              <a:rPr lang="en-US" dirty="0" smtClean="0"/>
              <a:t>X </a:t>
            </a:r>
            <a:r>
              <a:rPr lang="en-US" dirty="0"/>
              <a:t>hours </a:t>
            </a:r>
            <a:r>
              <a:rPr lang="en-US" dirty="0" smtClean="0"/>
              <a:t>at LOCATION.  </a:t>
            </a:r>
            <a:r>
              <a:rPr lang="en-US" dirty="0"/>
              <a:t>Exercise play is limited to roundtable discussion. </a:t>
            </a:r>
          </a:p>
        </p:txBody>
      </p:sp>
    </p:spTree>
    <p:extLst>
      <p:ext uri="{BB962C8B-B14F-4D97-AF65-F5344CB8AC3E}">
        <p14:creationId xmlns:p14="http://schemas.microsoft.com/office/powerpoint/2010/main" val="344247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Objective 1</a:t>
            </a:r>
          </a:p>
        </p:txBody>
      </p:sp>
      <p:sp>
        <p:nvSpPr>
          <p:cNvPr id="3" name="Content Placeholder 2"/>
          <p:cNvSpPr>
            <a:spLocks noGrp="1"/>
          </p:cNvSpPr>
          <p:nvPr>
            <p:ph idx="1"/>
          </p:nvPr>
        </p:nvSpPr>
        <p:spPr/>
        <p:txBody>
          <a:bodyPr>
            <a:normAutofit/>
          </a:bodyPr>
          <a:lstStyle/>
          <a:p>
            <a:pPr marL="0" indent="0">
              <a:buNone/>
            </a:pPr>
            <a:r>
              <a:rPr lang="en-US" dirty="0" smtClean="0"/>
              <a:t>EXAMPLE: Review </a:t>
            </a:r>
            <a:r>
              <a:rPr lang="en-US" dirty="0"/>
              <a:t>emergency procedures and the roles and responsibilities of the Emergency Management Team in response to severe weather, in accordance with the Higher Education Center at McAllen Emergency Action Plan. </a:t>
            </a:r>
          </a:p>
          <a:p>
            <a:endParaRPr lang="en-US" dirty="0"/>
          </a:p>
        </p:txBody>
      </p:sp>
    </p:spTree>
    <p:extLst>
      <p:ext uri="{BB962C8B-B14F-4D97-AF65-F5344CB8AC3E}">
        <p14:creationId xmlns:p14="http://schemas.microsoft.com/office/powerpoint/2010/main" val="365266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Objective 2</a:t>
            </a:r>
          </a:p>
        </p:txBody>
      </p:sp>
      <p:sp>
        <p:nvSpPr>
          <p:cNvPr id="3" name="Content Placeholder 2"/>
          <p:cNvSpPr>
            <a:spLocks noGrp="1"/>
          </p:cNvSpPr>
          <p:nvPr>
            <p:ph idx="1"/>
          </p:nvPr>
        </p:nvSpPr>
        <p:spPr/>
        <p:txBody>
          <a:bodyPr/>
          <a:lstStyle/>
          <a:p>
            <a:pPr marL="0" indent="0">
              <a:buNone/>
            </a:pPr>
            <a:r>
              <a:rPr lang="en-US" dirty="0" smtClean="0"/>
              <a:t>EXAMPLE: Determine </a:t>
            </a:r>
            <a:r>
              <a:rPr lang="en-US" dirty="0"/>
              <a:t>the mechanism for coordinating emergency public information and warning in response to severe weather, in accordance with the Higher Education Center at McAllen Emergency Action Plan. </a:t>
            </a:r>
          </a:p>
          <a:p>
            <a:endParaRPr lang="en-US" dirty="0"/>
          </a:p>
        </p:txBody>
      </p:sp>
    </p:spTree>
    <p:extLst>
      <p:ext uri="{BB962C8B-B14F-4D97-AF65-F5344CB8AC3E}">
        <p14:creationId xmlns:p14="http://schemas.microsoft.com/office/powerpoint/2010/main" val="395323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Objective 3</a:t>
            </a:r>
          </a:p>
        </p:txBody>
      </p:sp>
      <p:sp>
        <p:nvSpPr>
          <p:cNvPr id="3" name="Content Placeholder 2"/>
          <p:cNvSpPr>
            <a:spLocks noGrp="1"/>
          </p:cNvSpPr>
          <p:nvPr>
            <p:ph idx="1"/>
          </p:nvPr>
        </p:nvSpPr>
        <p:spPr/>
        <p:txBody>
          <a:bodyPr/>
          <a:lstStyle/>
          <a:p>
            <a:pPr marL="0" indent="0">
              <a:buNone/>
            </a:pPr>
            <a:r>
              <a:rPr lang="en-US" dirty="0" smtClean="0"/>
              <a:t>EXAMPLE: Define </a:t>
            </a:r>
            <a:r>
              <a:rPr lang="en-US" dirty="0"/>
              <a:t>the process and timeframe for recovery and establish recovery priorities for damage produced by severe weather, in accordance with the draft Higher Education Center at McAllen Continuity Plan. </a:t>
            </a:r>
          </a:p>
        </p:txBody>
      </p:sp>
    </p:spTree>
    <p:extLst>
      <p:ext uri="{BB962C8B-B14F-4D97-AF65-F5344CB8AC3E}">
        <p14:creationId xmlns:p14="http://schemas.microsoft.com/office/powerpoint/2010/main" val="2822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382000" cy="1143000"/>
          </a:xfrm>
        </p:spPr>
        <p:txBody>
          <a:bodyPr>
            <a:normAutofit fontScale="90000"/>
          </a:bodyPr>
          <a:lstStyle/>
          <a:p>
            <a:r>
              <a:rPr lang="en-US" dirty="0"/>
              <a:t>Participant Roles &amp; Responsibilities</a:t>
            </a:r>
          </a:p>
        </p:txBody>
      </p:sp>
      <p:sp>
        <p:nvSpPr>
          <p:cNvPr id="5" name="Content Placeholder 4"/>
          <p:cNvSpPr>
            <a:spLocks noGrp="1"/>
          </p:cNvSpPr>
          <p:nvPr>
            <p:ph idx="1"/>
          </p:nvPr>
        </p:nvSpPr>
        <p:spPr/>
        <p:txBody>
          <a:bodyPr>
            <a:normAutofit/>
          </a:bodyPr>
          <a:lstStyle/>
          <a:p>
            <a:pPr marL="225425" indent="-225425">
              <a:defRPr/>
            </a:pPr>
            <a:r>
              <a:rPr lang="en-US" b="1" dirty="0"/>
              <a:t>Players:</a:t>
            </a:r>
            <a:r>
              <a:rPr lang="en-US" dirty="0"/>
              <a:t>  Respond to situation presented based on current plans, policies, and procedures</a:t>
            </a:r>
          </a:p>
          <a:p>
            <a:pPr marL="225425" indent="-225425">
              <a:defRPr/>
            </a:pPr>
            <a:r>
              <a:rPr lang="en-US" b="1" dirty="0"/>
              <a:t>Facilitators:</a:t>
            </a:r>
            <a:r>
              <a:rPr lang="en-US" dirty="0"/>
              <a:t>  Provide situation updates and moderate discussions</a:t>
            </a:r>
          </a:p>
          <a:p>
            <a:pPr>
              <a:defRPr/>
            </a:pPr>
            <a:endParaRPr lang="en-US" dirty="0"/>
          </a:p>
        </p:txBody>
      </p:sp>
      <p:sp>
        <p:nvSpPr>
          <p:cNvPr id="10243" name="Slide Number Placeholder 3"/>
          <p:cNvSpPr>
            <a:spLocks noGrp="1"/>
          </p:cNvSpPr>
          <p:nvPr>
            <p:ph type="sldNum" sz="quarter" idx="12"/>
          </p:nvPr>
        </p:nvSpPr>
        <p:spPr>
          <a:noFill/>
        </p:spPr>
        <p:txBody>
          <a:bodyPr/>
          <a:lstStyle/>
          <a:p>
            <a:fld id="{AE45367D-A8C2-4CA5-86B4-31B0A987CBEE}" type="slidenum">
              <a:rPr lang="en-US" smtClean="0"/>
              <a:pPr/>
              <a:t>7</a:t>
            </a:fld>
            <a:endParaRPr lang="en-US" dirty="0"/>
          </a:p>
        </p:txBody>
      </p:sp>
    </p:spTree>
    <p:extLst>
      <p:ext uri="{BB962C8B-B14F-4D97-AF65-F5344CB8AC3E}">
        <p14:creationId xmlns:p14="http://schemas.microsoft.com/office/powerpoint/2010/main" val="145862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Structure</a:t>
            </a:r>
          </a:p>
        </p:txBody>
      </p:sp>
      <p:sp>
        <p:nvSpPr>
          <p:cNvPr id="3" name="Content Placeholder 2"/>
          <p:cNvSpPr>
            <a:spLocks noGrp="1"/>
          </p:cNvSpPr>
          <p:nvPr>
            <p:ph idx="1"/>
          </p:nvPr>
        </p:nvSpPr>
        <p:spPr/>
        <p:txBody>
          <a:bodyPr/>
          <a:lstStyle/>
          <a:p>
            <a:r>
              <a:rPr lang="en-US" dirty="0"/>
              <a:t>Facilitated discussion-based exercise.</a:t>
            </a:r>
          </a:p>
          <a:p>
            <a:endParaRPr lang="en-US" dirty="0"/>
          </a:p>
          <a:p>
            <a:r>
              <a:rPr lang="en-US" dirty="0"/>
              <a:t>Players will participate in </a:t>
            </a:r>
            <a:r>
              <a:rPr lang="en-US" dirty="0" smtClean="0"/>
              <a:t>X </a:t>
            </a:r>
            <a:r>
              <a:rPr lang="en-US" dirty="0"/>
              <a:t>modules</a:t>
            </a:r>
          </a:p>
          <a:p>
            <a:pPr lvl="1"/>
            <a:r>
              <a:rPr lang="en-US" dirty="0"/>
              <a:t>Module 1: </a:t>
            </a:r>
            <a:r>
              <a:rPr lang="en-US" dirty="0" smtClean="0"/>
              <a:t>Name</a:t>
            </a:r>
            <a:endParaRPr lang="en-US" dirty="0"/>
          </a:p>
          <a:p>
            <a:pPr lvl="1"/>
            <a:r>
              <a:rPr lang="en-US" dirty="0"/>
              <a:t>Module 2: </a:t>
            </a:r>
            <a:r>
              <a:rPr lang="en-US" dirty="0" smtClean="0"/>
              <a:t>Name</a:t>
            </a:r>
            <a:endParaRPr lang="en-US" dirty="0"/>
          </a:p>
          <a:p>
            <a:pPr lvl="1"/>
            <a:r>
              <a:rPr lang="en-US" dirty="0"/>
              <a:t>Module 3: </a:t>
            </a:r>
            <a:r>
              <a:rPr lang="en-US" dirty="0" smtClean="0"/>
              <a:t>Name </a:t>
            </a:r>
            <a:endParaRPr lang="en-US" dirty="0"/>
          </a:p>
          <a:p>
            <a:pPr lvl="1"/>
            <a:endParaRPr lang="en-US" dirty="0"/>
          </a:p>
        </p:txBody>
      </p:sp>
    </p:spTree>
    <p:extLst>
      <p:ext uri="{BB962C8B-B14F-4D97-AF65-F5344CB8AC3E}">
        <p14:creationId xmlns:p14="http://schemas.microsoft.com/office/powerpoint/2010/main" val="43047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Exercise Guidelines</a:t>
            </a:r>
          </a:p>
        </p:txBody>
      </p:sp>
      <p:sp>
        <p:nvSpPr>
          <p:cNvPr id="11268"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r>
              <a:rPr lang="en-US" dirty="0"/>
              <a:t>This is an open, low-stress, no-fault environment.  Varying viewpoints, even disagreements, are expected</a:t>
            </a:r>
          </a:p>
          <a:p>
            <a:r>
              <a:rPr lang="en-US" dirty="0"/>
              <a:t>Base your responses on the current plans and capabilities of your organization</a:t>
            </a:r>
          </a:p>
          <a:p>
            <a:r>
              <a:rPr lang="en-US" dirty="0"/>
              <a:t>Decisions are not precedent setting; consider different approaches and suggest improvements</a:t>
            </a:r>
          </a:p>
          <a:p>
            <a:r>
              <a:rPr lang="en-US" dirty="0"/>
              <a:t>Issue identification is not as valuable as suggestions and recommended actions that could improve response and recovery efforts; problem-solving efforts should be the focus</a:t>
            </a:r>
          </a:p>
          <a:p>
            <a:endParaRPr lang="en-US" dirty="0"/>
          </a:p>
        </p:txBody>
      </p:sp>
      <p:sp>
        <p:nvSpPr>
          <p:cNvPr id="11266" name="Rectangle 4"/>
          <p:cNvSpPr>
            <a:spLocks noGrp="1" noChangeArrowheads="1"/>
          </p:cNvSpPr>
          <p:nvPr>
            <p:ph type="sldNum" sz="quarter" idx="12"/>
          </p:nvPr>
        </p:nvSpPr>
        <p:spPr>
          <a:noFill/>
        </p:spPr>
        <p:txBody>
          <a:bodyPr/>
          <a:lstStyle/>
          <a:p>
            <a:fld id="{CBD74676-4C2D-406C-87D5-0087A1C2C912}" type="slidenum">
              <a:rPr lang="en-US" smtClean="0"/>
              <a:pPr/>
              <a:t>9</a:t>
            </a:fld>
            <a:endParaRPr lang="en-US" dirty="0"/>
          </a:p>
        </p:txBody>
      </p:sp>
    </p:spTree>
    <p:extLst>
      <p:ext uri="{BB962C8B-B14F-4D97-AF65-F5344CB8AC3E}">
        <p14:creationId xmlns:p14="http://schemas.microsoft.com/office/powerpoint/2010/main" val="2165512323"/>
      </p:ext>
    </p:extLst>
  </p:cSld>
  <p:clrMapOvr>
    <a:masterClrMapping/>
  </p:clrMapOvr>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TotalTime>
  <Words>963</Words>
  <Application>Microsoft Office PowerPoint</Application>
  <PresentationFormat>On-screen Show (4:3)</PresentationFormat>
  <Paragraphs>115</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Frutiger LT Std 55 Roman</vt:lpstr>
      <vt:lpstr>Times New Roman</vt:lpstr>
      <vt:lpstr>Office Theme</vt:lpstr>
      <vt:lpstr>Exercise Name Tabletop Exercise</vt:lpstr>
      <vt:lpstr>Welcome and Overview</vt:lpstr>
      <vt:lpstr>Exercise Overview</vt:lpstr>
      <vt:lpstr>Exercise Objective 1</vt:lpstr>
      <vt:lpstr>Exercise Objective 2</vt:lpstr>
      <vt:lpstr>Exercise Objective 3</vt:lpstr>
      <vt:lpstr>Participant Roles &amp; Responsibilities</vt:lpstr>
      <vt:lpstr>Exercise Structure</vt:lpstr>
      <vt:lpstr>Exercise Guidelines</vt:lpstr>
      <vt:lpstr>Assumptions and Artificialities</vt:lpstr>
      <vt:lpstr>Exercise Schedule (example)</vt:lpstr>
      <vt:lpstr>Module 1</vt:lpstr>
      <vt:lpstr>Sunday, Sept. 13th: 6pm</vt:lpstr>
      <vt:lpstr>Monday, Sept. 14th: 6am</vt:lpstr>
      <vt:lpstr>Discussion Questions</vt:lpstr>
      <vt:lpstr>Break</vt:lpstr>
      <vt:lpstr>Module 2</vt:lpstr>
      <vt:lpstr>Tuesday, April 14th: 12:00pm</vt:lpstr>
      <vt:lpstr>Tuesday, April 14th: 12:00pm</vt:lpstr>
      <vt:lpstr>Discussion Questions</vt:lpstr>
      <vt:lpstr>Module 3</vt:lpstr>
      <vt:lpstr>Wednesday, April 15th: 10am</vt:lpstr>
      <vt:lpstr>PowerPoint Presentation</vt:lpstr>
      <vt:lpstr>Discussion Questions</vt:lpstr>
      <vt:lpstr>Hot Wash / Exercise Wrap-up</vt:lpstr>
      <vt:lpstr>Exercise Wrap-up Discussion</vt:lpstr>
      <vt:lpstr>Closing Comments </vt:lpstr>
      <vt:lpstr>Your Name Your Title Your Department/Division Phone: XXX-XXX-XXXX Email: email@tamu.edu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Fox, Amanda</cp:lastModifiedBy>
  <cp:revision>195</cp:revision>
  <cp:lastPrinted>2017-06-05T21:59:46Z</cp:lastPrinted>
  <dcterms:created xsi:type="dcterms:W3CDTF">2013-01-30T18:40:09Z</dcterms:created>
  <dcterms:modified xsi:type="dcterms:W3CDTF">2021-09-02T18:55:04Z</dcterms:modified>
</cp:coreProperties>
</file>